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81" r:id="rId16"/>
    <p:sldId id="282" r:id="rId17"/>
    <p:sldId id="283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T.csv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Sheet1!$A$1:$A$8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Sheet1!$B$1:$B$8</c:f>
              <c:numCache>
                <c:formatCode>General</c:formatCode>
                <c:ptCount val="8"/>
                <c:pt idx="0">
                  <c:v>0.897569</c:v>
                </c:pt>
                <c:pt idx="1">
                  <c:v>1.142343</c:v>
                </c:pt>
                <c:pt idx="2">
                  <c:v>0.859222</c:v>
                </c:pt>
                <c:pt idx="3">
                  <c:v>0.85975033</c:v>
                </c:pt>
                <c:pt idx="4">
                  <c:v>1.175042</c:v>
                </c:pt>
                <c:pt idx="5">
                  <c:v>1.08857067</c:v>
                </c:pt>
                <c:pt idx="6">
                  <c:v>1.221487</c:v>
                </c:pt>
                <c:pt idx="7">
                  <c:v>1.20314467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8036640"/>
        <c:axId val="2122274640"/>
      </c:barChart>
      <c:catAx>
        <c:axId val="2128036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2274640"/>
        <c:crosses val="autoZero"/>
        <c:auto val="1"/>
        <c:lblAlgn val="ctr"/>
        <c:lblOffset val="100"/>
        <c:noMultiLvlLbl val="0"/>
      </c:catAx>
      <c:valAx>
        <c:axId val="2122274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28036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Downtown menreol image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Sheet2!$A$1:$A$9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Sheet2!$B$1:$B$9</c:f>
              <c:numCache>
                <c:formatCode>General</c:formatCode>
                <c:ptCount val="9"/>
                <c:pt idx="0">
                  <c:v>0.041651</c:v>
                </c:pt>
                <c:pt idx="1">
                  <c:v>0.04203967</c:v>
                </c:pt>
                <c:pt idx="2">
                  <c:v>0.04575967</c:v>
                </c:pt>
                <c:pt idx="3">
                  <c:v>0.04801367</c:v>
                </c:pt>
                <c:pt idx="4">
                  <c:v>0.04829367</c:v>
                </c:pt>
                <c:pt idx="5">
                  <c:v>0.05848433</c:v>
                </c:pt>
                <c:pt idx="6">
                  <c:v>0.05546033</c:v>
                </c:pt>
                <c:pt idx="7">
                  <c:v>0.06401533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62007984"/>
        <c:axId val="-2136023280"/>
      </c:barChart>
      <c:catAx>
        <c:axId val="2062007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36023280"/>
        <c:crosses val="autoZero"/>
        <c:auto val="1"/>
        <c:lblAlgn val="ctr"/>
        <c:lblOffset val="100"/>
        <c:noMultiLvlLbl val="0"/>
      </c:catAx>
      <c:valAx>
        <c:axId val="-213602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6200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Face video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Port Number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Sheet3!$A$1:$A$8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Sheet3!$B$1:$B$8</c:f>
              <c:numCache>
                <c:formatCode>General</c:formatCode>
                <c:ptCount val="8"/>
                <c:pt idx="0">
                  <c:v>0.347094</c:v>
                </c:pt>
                <c:pt idx="1">
                  <c:v>0.290405</c:v>
                </c:pt>
                <c:pt idx="2">
                  <c:v>0.323145</c:v>
                </c:pt>
                <c:pt idx="3">
                  <c:v>0.285923</c:v>
                </c:pt>
                <c:pt idx="4">
                  <c:v>0.297371</c:v>
                </c:pt>
                <c:pt idx="5">
                  <c:v>0.31391333</c:v>
                </c:pt>
                <c:pt idx="6">
                  <c:v>0.33730333</c:v>
                </c:pt>
                <c:pt idx="7">
                  <c:v>0.332391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17680000"/>
        <c:axId val="-2135711456"/>
      </c:barChart>
      <c:catAx>
        <c:axId val="211768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35711456"/>
        <c:crosses val="autoZero"/>
        <c:auto val="1"/>
        <c:lblAlgn val="ctr"/>
        <c:lblOffset val="100"/>
        <c:noMultiLvlLbl val="0"/>
      </c:catAx>
      <c:valAx>
        <c:axId val="-213571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Transmission</a:t>
                </a:r>
                <a:r>
                  <a:rPr lang="en-US" sz="1600" baseline="0"/>
                  <a:t> time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1768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1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421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9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6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2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arallel TCP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Weice</a:t>
            </a:r>
            <a:r>
              <a:rPr lang="en-US" cap="none" dirty="0" smtClean="0"/>
              <a:t> Sun, </a:t>
            </a:r>
            <a:r>
              <a:rPr lang="en-US" cap="none" dirty="0" err="1" smtClean="0"/>
              <a:t>Zhongyi</a:t>
            </a:r>
            <a:r>
              <a:rPr lang="en-US" cap="none" dirty="0" smtClean="0"/>
              <a:t> LUO, </a:t>
            </a:r>
            <a:r>
              <a:rPr lang="en-US" cap="none" dirty="0" err="1" smtClean="0"/>
              <a:t>Siyuan</a:t>
            </a:r>
            <a:r>
              <a:rPr lang="en-US" cap="none" dirty="0" smtClean="0"/>
              <a:t> Peng, </a:t>
            </a:r>
            <a:r>
              <a:rPr lang="en-US" cap="none" dirty="0" err="1" smtClean="0"/>
              <a:t>Mengying</a:t>
            </a:r>
            <a:r>
              <a:rPr lang="en-US" cap="none" dirty="0" smtClean="0"/>
              <a:t> Du, </a:t>
            </a:r>
            <a:r>
              <a:rPr lang="en-US" cap="none" dirty="0" err="1" smtClean="0"/>
              <a:t>Qiang</a:t>
            </a:r>
            <a:r>
              <a:rPr lang="en-US" cap="none" dirty="0" smtClean="0"/>
              <a:t> Wang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05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ysClr val="windowText" lastClr="000000"/>
                </a:solidFill>
              </a:rPr>
              <a:t>DropTail</a:t>
            </a:r>
            <a:r>
              <a:rPr kumimoji="1" lang="zh-CN" altLang="en-US" sz="12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4467" r="2704" b="5405"/>
          <a:stretch/>
        </p:blipFill>
        <p:spPr>
          <a:xfrm>
            <a:off x="4386020" y="1414110"/>
            <a:ext cx="6214823" cy="5111406"/>
          </a:xfrm>
          <a:prstGeom prst="rect">
            <a:avLst/>
          </a:prstGeom>
        </p:spPr>
      </p:pic>
      <p:sp>
        <p:nvSpPr>
          <p:cNvPr id="18" name="左大括号 17"/>
          <p:cNvSpPr/>
          <p:nvPr/>
        </p:nvSpPr>
        <p:spPr>
          <a:xfrm flipH="1">
            <a:off x="9794930" y="1906290"/>
            <a:ext cx="143150" cy="13390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092434" y="2383841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左大括号 19"/>
          <p:cNvSpPr/>
          <p:nvPr/>
        </p:nvSpPr>
        <p:spPr>
          <a:xfrm flipH="1">
            <a:off x="9749211" y="5269424"/>
            <a:ext cx="45719" cy="6716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092434" y="5284926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" t="4048" r="2262" b="5591"/>
          <a:stretch/>
        </p:blipFill>
        <p:spPr>
          <a:xfrm>
            <a:off x="4349907" y="1394846"/>
            <a:ext cx="6483408" cy="515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10011902" y="2110644"/>
            <a:ext cx="143150" cy="385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55052" y="2112195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10%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7857640" y="264286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6299499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22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4619" r="2667" b="4699"/>
          <a:stretch/>
        </p:blipFill>
        <p:spPr>
          <a:xfrm>
            <a:off x="4246536" y="1351523"/>
            <a:ext cx="6183823" cy="50834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55444" y="4742481"/>
            <a:ext cx="301799" cy="9697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4904188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655444" y="1953084"/>
            <a:ext cx="329130" cy="9760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4-5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4745" r="2905" b="6215"/>
          <a:stretch/>
        </p:blipFill>
        <p:spPr>
          <a:xfrm>
            <a:off x="4134526" y="1317482"/>
            <a:ext cx="6543047" cy="5304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3" y="2658366"/>
            <a:ext cx="50157" cy="849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90720" y="2875861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18%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610386" y="361892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426473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91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4068" r="2724" b="5311"/>
          <a:stretch/>
        </p:blipFill>
        <p:spPr>
          <a:xfrm>
            <a:off x="4159386" y="1314622"/>
            <a:ext cx="6356306" cy="5310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55444" y="4990449"/>
            <a:ext cx="301799" cy="9697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5136662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546956" y="1875295"/>
            <a:ext cx="437618" cy="17929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4520" r="1933" b="5763"/>
          <a:stretch/>
        </p:blipFill>
        <p:spPr>
          <a:xfrm>
            <a:off x="4209356" y="1345083"/>
            <a:ext cx="6437977" cy="52492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2" y="3707270"/>
            <a:ext cx="45719" cy="670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080736" y="3823910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22%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69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0.0001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6292085" y="4424104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9214189" y="3122632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4520" r="2528" b="5763"/>
          <a:stretch/>
        </p:blipFill>
        <p:spPr>
          <a:xfrm>
            <a:off x="4132055" y="1388837"/>
            <a:ext cx="6375796" cy="52341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70941" y="4896595"/>
            <a:ext cx="286301" cy="10636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5136662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69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0.0001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515959" y="1937287"/>
            <a:ext cx="468615" cy="13225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ns3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conclusion: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terms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of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throughput: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Window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Size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+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Queue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Port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Drop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Tail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or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RED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(Threshold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setting)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terms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of</a:t>
            </a:r>
            <a:r>
              <a:rPr kumimoji="1" lang="zh-CN" altLang="en-US" dirty="0" smtClean="0">
                <a:solidFill>
                  <a:srgbClr val="FFC000"/>
                </a:solidFill>
              </a:rPr>
              <a:t> 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deviation: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+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Drop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Tail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or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RED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(Threshold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setting)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63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587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620" y="2732781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sz="8000" smtClean="0"/>
              <a:t>Q&amp;A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337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Parallel TCP?</a:t>
            </a:r>
            <a:endParaRPr kumimoji="1"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Data set is divided into a number of smaller chunks, and each component chunk is transmitted using its own </a:t>
            </a:r>
            <a:r>
              <a:rPr kumimoji="1" lang="en-US" altLang="zh-CN" sz="2400" smtClean="0"/>
              <a:t>TCP session.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Project Objective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Parallel TCP Real Implementation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NS 3 Simulation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Data Analysis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53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Parallel TCP Real Implementation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Design Principles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Coding Methods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Testing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Data Analysis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2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(*Pseudo Code or Flow Chart)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491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 Results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60768">
            <a:off x="2369935" y="3908261"/>
            <a:ext cx="2418310" cy="2561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160">
            <a:off x="1661445" y="1294362"/>
            <a:ext cx="3128793" cy="211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129">
            <a:off x="567837" y="2817719"/>
            <a:ext cx="3220373" cy="2137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3845">
            <a:off x="7364714" y="1094165"/>
            <a:ext cx="3125215" cy="2064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740">
            <a:off x="8340643" y="2751352"/>
            <a:ext cx="3420380" cy="2269889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5332">
            <a:off x="7341012" y="3946503"/>
            <a:ext cx="2384542" cy="2525362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008365" y="3063876"/>
            <a:ext cx="2423113" cy="13300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80155" y="3374952"/>
            <a:ext cx="247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Data Transferred via Parallel TCP</a:t>
            </a:r>
            <a:endParaRPr kumimoji="1" lang="zh-CN" altLang="en-US" sz="2000" b="1" dirty="0"/>
          </a:p>
        </p:txBody>
      </p:sp>
      <p:sp>
        <p:nvSpPr>
          <p:cNvPr id="12" name="云形 11"/>
          <p:cNvSpPr/>
          <p:nvPr/>
        </p:nvSpPr>
        <p:spPr>
          <a:xfrm>
            <a:off x="4905625" y="1674421"/>
            <a:ext cx="2308421" cy="1487856"/>
          </a:xfrm>
          <a:prstGeom prst="cloud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82941" y="2044915"/>
            <a:ext cx="1353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Exactly the same!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2128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 Analysis</a:t>
            </a:r>
            <a:endParaRPr kumimoji="1" lang="zh-CN" altLang="en-US" dirty="0"/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267190"/>
              </p:ext>
            </p:extLst>
          </p:nvPr>
        </p:nvGraphicFramePr>
        <p:xfrm>
          <a:off x="646110" y="1446997"/>
          <a:ext cx="4828415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648869951"/>
              </p:ext>
            </p:extLst>
          </p:nvPr>
        </p:nvGraphicFramePr>
        <p:xfrm>
          <a:off x="5645810" y="1446997"/>
          <a:ext cx="4745099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3"/>
          <p:cNvGraphicFramePr/>
          <p:nvPr>
            <p:extLst>
              <p:ext uri="{D42A27DB-BD31-4B8C-83A1-F6EECF244321}">
                <p14:modId xmlns:p14="http://schemas.microsoft.com/office/powerpoint/2010/main" val="838925744"/>
              </p:ext>
            </p:extLst>
          </p:nvPr>
        </p:nvGraphicFramePr>
        <p:xfrm>
          <a:off x="591764" y="3876473"/>
          <a:ext cx="4882761" cy="2488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88924" y="4305215"/>
            <a:ext cx="379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Is there a trend?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this implies?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we do next?</a:t>
            </a:r>
          </a:p>
        </p:txBody>
      </p:sp>
    </p:spTree>
    <p:extLst>
      <p:ext uri="{BB962C8B-B14F-4D97-AF65-F5344CB8AC3E}">
        <p14:creationId xmlns:p14="http://schemas.microsoft.com/office/powerpoint/2010/main" val="203746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fairness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>
                <a:solidFill>
                  <a:srgbClr val="FFC000"/>
                </a:solidFill>
              </a:rPr>
              <a:t>	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											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---ns3</a:t>
            </a:r>
            <a:r>
              <a:rPr kumimoji="1" lang="zh-CN" altLang="en-US" sz="24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simulation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642103"/>
            <a:ext cx="8946541" cy="480508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Topology: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/>
              <a:t>Simulation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Environment: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OSX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10.10.5</a:t>
            </a:r>
            <a:r>
              <a:rPr kumimoji="1" lang="zh-CN" altLang="en-US" dirty="0" smtClean="0"/>
              <a:t>    </a:t>
            </a:r>
            <a:r>
              <a:rPr lang="en-US" altLang="zh-CN" dirty="0"/>
              <a:t>2.9 GHz Intel Core </a:t>
            </a:r>
            <a:r>
              <a:rPr lang="en-US" altLang="zh-CN" dirty="0" smtClean="0"/>
              <a:t>i5</a:t>
            </a:r>
            <a:endParaRPr lang="zh-CN" altLang="en-US" dirty="0" smtClean="0"/>
          </a:p>
          <a:p>
            <a:pPr lvl="1"/>
            <a:r>
              <a:rPr kumimoji="1" lang="en-US" altLang="zh-CN" dirty="0" smtClean="0"/>
              <a:t>ns-3.24.1</a:t>
            </a:r>
            <a:endParaRPr kumimoji="1" lang="zh-CN" altLang="en-US" dirty="0"/>
          </a:p>
          <a:p>
            <a:pPr lvl="1"/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setting:</a:t>
            </a:r>
            <a:r>
              <a:rPr kumimoji="1" lang="zh-CN" altLang="en-US" dirty="0" smtClean="0"/>
              <a:t>    </a:t>
            </a:r>
          </a:p>
          <a:p>
            <a:pPr lvl="2"/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seed:</a:t>
            </a:r>
            <a:r>
              <a:rPr kumimoji="1" lang="zh-CN" altLang="en-US" dirty="0" smtClean="0"/>
              <a:t>    </a:t>
            </a:r>
            <a:r>
              <a:rPr lang="en-US" altLang="zh-CN" dirty="0" err="1"/>
              <a:t>RngSeedManager</a:t>
            </a:r>
            <a:r>
              <a:rPr lang="en-US" altLang="zh-CN" dirty="0"/>
              <a:t>::</a:t>
            </a:r>
            <a:r>
              <a:rPr lang="en-US" altLang="zh-CN" dirty="0" err="1"/>
              <a:t>SetSeed</a:t>
            </a:r>
            <a:r>
              <a:rPr lang="en-US" altLang="zh-CN" dirty="0"/>
              <a:t>(11223344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Reno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</a:t>
            </a:r>
            <a:r>
              <a:rPr lang="cs-CZ" altLang="zh-CN" dirty="0" smtClean="0"/>
              <a:t>eg</a:t>
            </a:r>
            <a:r>
              <a:rPr lang="en-US" altLang="zh-CN" dirty="0" err="1" smtClean="0"/>
              <a:t>ment</a:t>
            </a:r>
            <a:r>
              <a:rPr lang="zh-CN" altLang="en-US" dirty="0" smtClean="0"/>
              <a:t> </a:t>
            </a:r>
            <a:r>
              <a:rPr lang="cs-CZ" altLang="zh-CN" dirty="0" err="1" smtClean="0"/>
              <a:t>Size</a:t>
            </a:r>
            <a:r>
              <a:rPr lang="cs-CZ" altLang="zh-CN" dirty="0" smtClean="0"/>
              <a:t> </a:t>
            </a:r>
            <a:r>
              <a:rPr lang="cs-CZ" altLang="zh-CN" dirty="0"/>
              <a:t>= </a:t>
            </a:r>
            <a:r>
              <a:rPr lang="cs-CZ" altLang="zh-CN" dirty="0" smtClean="0"/>
              <a:t>512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BW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delay:</a:t>
            </a:r>
            <a:r>
              <a:rPr lang="zh-CN" altLang="en-US" dirty="0" smtClean="0"/>
              <a:t>  </a:t>
            </a:r>
            <a:r>
              <a:rPr lang="en-US" altLang="zh-CN" dirty="0" smtClean="0"/>
              <a:t>5Mbps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10ms</a:t>
            </a:r>
            <a:r>
              <a:rPr lang="zh-CN" altLang="en-US" dirty="0" smtClean="0"/>
              <a:t> 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 </a:t>
            </a:r>
            <a:r>
              <a:rPr lang="en-US" altLang="zh-CN" dirty="0" smtClean="0"/>
              <a:t>1Mbps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20ms</a:t>
            </a:r>
            <a:r>
              <a:rPr lang="zh-CN" altLang="en-US" dirty="0" smtClean="0"/>
              <a:t> </a:t>
            </a:r>
          </a:p>
          <a:p>
            <a:pPr lvl="2"/>
            <a:endParaRPr lang="zh-CN" altLang="en-US" dirty="0" smtClean="0"/>
          </a:p>
          <a:p>
            <a:pPr lvl="2"/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2149940" y="2146853"/>
            <a:ext cx="4982201" cy="1098641"/>
            <a:chOff x="2149940" y="3021489"/>
            <a:chExt cx="4982201" cy="1098641"/>
          </a:xfrm>
        </p:grpSpPr>
        <p:sp>
          <p:nvSpPr>
            <p:cNvPr id="4" name="椭圆 3"/>
            <p:cNvSpPr/>
            <p:nvPr/>
          </p:nvSpPr>
          <p:spPr>
            <a:xfrm>
              <a:off x="3411423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271782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176444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522541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/>
            <p:cNvCxnSpPr>
              <a:endCxn id="5" idx="2"/>
            </p:cNvCxnSpPr>
            <p:nvPr/>
          </p:nvCxnSpPr>
          <p:spPr>
            <a:xfrm>
              <a:off x="4021023" y="3511822"/>
              <a:ext cx="125075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>
              <a:stCxn id="8" idx="6"/>
              <a:endCxn id="4" idx="2"/>
            </p:cNvCxnSpPr>
            <p:nvPr/>
          </p:nvCxnSpPr>
          <p:spPr>
            <a:xfrm>
              <a:off x="2786044" y="3511823"/>
              <a:ext cx="6253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>
              <a:stCxn id="5" idx="6"/>
              <a:endCxn id="9" idx="2"/>
            </p:cNvCxnSpPr>
            <p:nvPr/>
          </p:nvCxnSpPr>
          <p:spPr>
            <a:xfrm flipV="1">
              <a:off x="5881382" y="3511823"/>
              <a:ext cx="64115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/>
            <p:nvPr/>
          </p:nvCxnSpPr>
          <p:spPr>
            <a:xfrm flipV="1">
              <a:off x="2786044" y="3139873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V="1">
              <a:off x="2778406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V="1">
              <a:off x="2778405" y="302149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 flipV="1">
              <a:off x="2786043" y="3782155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5897162" y="3021489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 flipV="1">
              <a:off x="5897162" y="3160637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/>
          </p:nvCxnSpPr>
          <p:spPr>
            <a:xfrm flipV="1">
              <a:off x="5897162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 flipV="1">
              <a:off x="5897162" y="3790118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149940" y="3843131"/>
              <a:ext cx="725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Sender</a:t>
              </a:r>
              <a:endParaRPr kumimoji="1" lang="zh-CN" altLang="en-US" sz="120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628557" y="2969578"/>
            <a:ext cx="72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Sink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71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r="1986" b="5352"/>
          <a:stretch/>
        </p:blipFill>
        <p:spPr>
          <a:xfrm>
            <a:off x="4390807" y="1358355"/>
            <a:ext cx="6501916" cy="5150934"/>
          </a:xfrm>
        </p:spPr>
      </p:pic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ysClr val="windowText" lastClr="000000"/>
                </a:solidFill>
              </a:rPr>
              <a:t>DropTail</a:t>
            </a:r>
            <a:r>
              <a:rPr kumimoji="1" lang="zh-CN" altLang="en-US" sz="12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5765369" y="238674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 flipV="1">
            <a:off x="6273290" y="2174030"/>
            <a:ext cx="0" cy="25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8118529" y="2687453"/>
            <a:ext cx="0" cy="27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8626450" y="2792886"/>
            <a:ext cx="0" cy="28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左大括号 29"/>
          <p:cNvSpPr/>
          <p:nvPr/>
        </p:nvSpPr>
        <p:spPr>
          <a:xfrm flipH="1">
            <a:off x="10244380" y="1999281"/>
            <a:ext cx="167514" cy="688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408192" y="2126143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15%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3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</TotalTime>
  <Words>602</Words>
  <Application>Microsoft Macintosh PowerPoint</Application>
  <PresentationFormat>宽屏</PresentationFormat>
  <Paragraphs>185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Century Gothic</vt:lpstr>
      <vt:lpstr>Wingdings</vt:lpstr>
      <vt:lpstr>Wingdings 3</vt:lpstr>
      <vt:lpstr>宋体</vt:lpstr>
      <vt:lpstr>Arial</vt:lpstr>
      <vt:lpstr>Ion</vt:lpstr>
      <vt:lpstr>Parallel TCP</vt:lpstr>
      <vt:lpstr>What is Parallel TCP?</vt:lpstr>
      <vt:lpstr>Project Objective</vt:lpstr>
      <vt:lpstr>Parallel TCP Real Implementation</vt:lpstr>
      <vt:lpstr>(*Pseudo Code or Flow Chart)</vt:lpstr>
      <vt:lpstr>Test Results</vt:lpstr>
      <vt:lpstr>Data Analysis</vt:lpstr>
      <vt:lpstr>Parallel TCP fairness             ---ns3 simulation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ns3 simulation conclusion:</vt:lpstr>
      <vt:lpstr>Conclusion</vt:lpstr>
      <vt:lpstr>Q&amp;A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TCP</dc:title>
  <dc:creator>pengsiyuan</dc:creator>
  <cp:lastModifiedBy>Peng, Siyuan</cp:lastModifiedBy>
  <cp:revision>95</cp:revision>
  <dcterms:created xsi:type="dcterms:W3CDTF">2016-04-20T13:29:17Z</dcterms:created>
  <dcterms:modified xsi:type="dcterms:W3CDTF">2016-04-20T16:17:17Z</dcterms:modified>
</cp:coreProperties>
</file>